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546" r:id="rId3"/>
    <p:sldId id="547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40" r:id="rId24"/>
    <p:sldId id="541" r:id="rId25"/>
    <p:sldId id="542" r:id="rId26"/>
    <p:sldId id="543" r:id="rId27"/>
    <p:sldId id="5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263007F-7F2B-4611-9165-940CAA0E3A5D}">
          <p14:sldIdLst>
            <p14:sldId id="256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40"/>
            <p14:sldId id="541"/>
            <p14:sldId id="542"/>
            <p14:sldId id="543"/>
            <p14:sldId id="5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3173" autoAdjust="0"/>
  </p:normalViewPr>
  <p:slideViewPr>
    <p:cSldViewPr>
      <p:cViewPr varScale="1">
        <p:scale>
          <a:sx n="70" d="100"/>
          <a:sy n="70" d="100"/>
        </p:scale>
        <p:origin x="108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9829A-6BEA-4081-80F1-1781354D31DE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A92F-9A2C-499F-BFBF-DD106A28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A92F-9A2C-499F-BFBF-DD106A2860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A92F-9A2C-499F-BFBF-DD106A2860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7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A92F-9A2C-499F-BFBF-DD106A2860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7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tags" Target="../tags/tag6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4" Type="http://schemas.openxmlformats.org/officeDocument/2006/relationships/tags" Target="../tags/tag10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5.xml"/><Relationship Id="rId7" Type="http://schemas.openxmlformats.org/officeDocument/2006/relationships/image" Target="../media/image2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0.png"/><Relationship Id="rId4" Type="http://schemas.openxmlformats.org/officeDocument/2006/relationships/tags" Target="../tags/tag16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Physics</a:t>
            </a:r>
            <a:br>
              <a:rPr lang="en-US" dirty="0" smtClean="0"/>
            </a:br>
            <a:r>
              <a:rPr lang="en-US" dirty="0" smtClean="0"/>
              <a:t>(Lecture 10)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PHY4</a:t>
            </a:r>
            <a:r>
              <a:rPr lang="en-US" altLang="zh-CN" dirty="0" smtClean="0"/>
              <a:t>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transport processes such as diffusion</a:t>
            </a:r>
          </a:p>
          <a:p>
            <a:pPr lvl="1"/>
            <a:r>
              <a:rPr lang="en-US" dirty="0"/>
              <a:t>Addition of vectors whose orientation is random</a:t>
            </a:r>
          </a:p>
          <a:p>
            <a:pPr lvl="1"/>
            <a:r>
              <a:rPr lang="en-US" dirty="0"/>
              <a:t>can be generated both on lattices and in the continuum, </a:t>
            </a:r>
          </a:p>
          <a:p>
            <a:pPr lvl="1"/>
            <a:r>
              <a:rPr lang="en-US" dirty="0"/>
              <a:t>either choose a uniform step length of the walk, </a:t>
            </a:r>
          </a:p>
          <a:p>
            <a:pPr lvl="1"/>
            <a:r>
              <a:rPr lang="en-US" dirty="0"/>
              <a:t>or choose the step length from a suitable distribution.</a:t>
            </a:r>
          </a:p>
          <a:p>
            <a:r>
              <a:rPr lang="en-US" dirty="0"/>
              <a:t>desirable if one wishes to consider </a:t>
            </a:r>
          </a:p>
          <a:p>
            <a:pPr lvl="1"/>
            <a:r>
              <a:rPr lang="en-US" dirty="0"/>
              <a:t>complicated geometries </a:t>
            </a:r>
          </a:p>
          <a:p>
            <a:pPr lvl="1"/>
            <a:r>
              <a:rPr lang="en-US" dirty="0"/>
              <a:t>or boundary conditions of the medium where the diffusion takes place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1" t="30393" r="14229" b="42590"/>
          <a:stretch/>
        </p:blipFill>
        <p:spPr bwMode="auto">
          <a:xfrm>
            <a:off x="7092280" y="0"/>
            <a:ext cx="1954732" cy="21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Straightforward to include competing processes</a:t>
            </a:r>
          </a:p>
          <a:p>
            <a:pPr lvl="1"/>
            <a:r>
              <a:rPr lang="en-US" dirty="0"/>
              <a:t>For example, in a reactor, diffusion of neutrons in the moderator competes with loss of neutrons due to nuclear reactions, radiation going to the outside, </a:t>
            </a:r>
            <a:r>
              <a:rPr lang="en-US" dirty="0" err="1"/>
              <a:t>etc</a:t>
            </a:r>
            <a:r>
              <a:rPr lang="en-US" dirty="0"/>
              <a:t>, or gain of neutrons due to fission events.</a:t>
            </a:r>
          </a:p>
          <a:p>
            <a:r>
              <a:rPr lang="en-US" dirty="0"/>
              <a:t>This problem of reactor criticality (and related problems for nuclear weapons!) was the starting point for the first largescale applications of Monte Carlo methods by Fermi, von Neumann, </a:t>
            </a:r>
            <a:r>
              <a:rPr lang="en-US" dirty="0" err="1"/>
              <a:t>Ulam</a:t>
            </a:r>
            <a:r>
              <a:rPr lang="en-US" dirty="0"/>
              <a:t>, and their coworkers!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Self-avoiding walks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Widely </a:t>
            </a:r>
            <a:r>
              <a:rPr lang="en-US" dirty="0"/>
              <a:t>studied as a simple model for the configurational statistics of polymer chains in good solvents.</a:t>
            </a:r>
          </a:p>
          <a:p>
            <a:r>
              <a:rPr lang="en-US" dirty="0"/>
              <a:t>Considers a square or simple cubic lattice with coordination</a:t>
            </a:r>
          </a:p>
          <a:p>
            <a:pPr marL="0" indent="0">
              <a:buNone/>
            </a:pPr>
            <a:r>
              <a:rPr lang="en-US" dirty="0"/>
              <a:t>number </a:t>
            </a:r>
            <a:r>
              <a:rPr lang="en-US" i="1" dirty="0"/>
              <a:t>z</a:t>
            </a:r>
            <a:r>
              <a:rPr lang="en-US" dirty="0"/>
              <a:t>. </a:t>
            </a:r>
          </a:p>
          <a:p>
            <a:r>
              <a:rPr lang="en-US" dirty="0"/>
              <a:t>For a random walk (RW) with </a:t>
            </a:r>
            <a:r>
              <a:rPr lang="en-US" i="1" dirty="0"/>
              <a:t>N </a:t>
            </a:r>
            <a:r>
              <a:rPr lang="en-US" dirty="0"/>
              <a:t>steps</a:t>
            </a:r>
          </a:p>
          <a:p>
            <a:pPr lvl="1"/>
            <a:r>
              <a:rPr lang="en-US" i="1" dirty="0"/>
              <a:t>Z</a:t>
            </a:r>
            <a:r>
              <a:rPr lang="en-US" baseline="-25000" dirty="0"/>
              <a:t>RW</a:t>
            </a:r>
            <a:r>
              <a:rPr lang="en-US" dirty="0"/>
              <a:t> = </a:t>
            </a:r>
            <a:r>
              <a:rPr lang="en-US" i="1" dirty="0" err="1"/>
              <a:t>z</a:t>
            </a:r>
            <a:r>
              <a:rPr lang="en-US" i="1" baseline="30000" dirty="0" err="1"/>
              <a:t>N</a:t>
            </a:r>
            <a:r>
              <a:rPr lang="en-US" i="1" dirty="0"/>
              <a:t> </a:t>
            </a:r>
            <a:r>
              <a:rPr lang="en-US" dirty="0"/>
              <a:t>configurations </a:t>
            </a:r>
          </a:p>
          <a:p>
            <a:pPr lvl="1"/>
            <a:r>
              <a:rPr lang="en-US" dirty="0"/>
              <a:t>many of these random walks intersect themselves and thus would not be self-avoiding. </a:t>
            </a:r>
          </a:p>
          <a:p>
            <a:r>
              <a:rPr lang="en-US" dirty="0"/>
              <a:t>For SAWs, </a:t>
            </a:r>
          </a:p>
          <a:p>
            <a:pPr lvl="1"/>
            <a:r>
              <a:rPr lang="en-US" dirty="0"/>
              <a:t>only expects of the order of </a:t>
            </a:r>
            <a:r>
              <a:rPr lang="en-US" i="1" dirty="0"/>
              <a:t>Z</a:t>
            </a:r>
            <a:r>
              <a:rPr lang="en-US" baseline="-25000" dirty="0"/>
              <a:t>SAW</a:t>
            </a:r>
            <a:r>
              <a:rPr lang="en-US" dirty="0"/>
              <a:t> configurations, </a:t>
            </a:r>
          </a:p>
          <a:p>
            <a:pPr lvl="1"/>
            <a:r>
              <a:rPr lang="en-US" dirty="0"/>
              <a:t>Where </a:t>
            </a:r>
            <a:r>
              <a:rPr lang="en-US" i="1" dirty="0"/>
              <a:t>Z</a:t>
            </a:r>
            <a:r>
              <a:rPr lang="en-US" baseline="-25000" dirty="0"/>
              <a:t>SAW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l-GR" i="1" baseline="30000" dirty="0"/>
              <a:t>γ</a:t>
            </a:r>
            <a:r>
              <a:rPr lang="en-US" baseline="30000" dirty="0"/>
              <a:t>−1</a:t>
            </a:r>
            <a:r>
              <a:rPr lang="en-US" i="1" dirty="0"/>
              <a:t>z</a:t>
            </a:r>
            <a:r>
              <a:rPr lang="en-US" baseline="-25000" dirty="0"/>
              <a:t>eff</a:t>
            </a:r>
            <a:r>
              <a:rPr lang="en-US" dirty="0"/>
              <a:t> </a:t>
            </a:r>
            <a:r>
              <a:rPr lang="en-US" i="1" baseline="30000" dirty="0"/>
              <a:t>N</a:t>
            </a:r>
            <a:r>
              <a:rPr lang="en-US" i="1" dirty="0"/>
              <a:t>, where N -&gt; ∞.</a:t>
            </a:r>
          </a:p>
          <a:p>
            <a:r>
              <a:rPr lang="en-US" dirty="0"/>
              <a:t>Here </a:t>
            </a:r>
            <a:r>
              <a:rPr lang="el-GR" dirty="0"/>
              <a:t>γ</a:t>
            </a:r>
            <a:r>
              <a:rPr lang="en-US" i="1" dirty="0"/>
              <a:t> &gt; </a:t>
            </a:r>
            <a:r>
              <a:rPr lang="en-US" dirty="0"/>
              <a:t>1 is a characteristic exponent (which is believed to be </a:t>
            </a:r>
            <a:r>
              <a:rPr lang="en-US" i="1" dirty="0"/>
              <a:t> </a:t>
            </a:r>
            <a:r>
              <a:rPr lang="en-US" dirty="0"/>
              <a:t>43</a:t>
            </a:r>
            <a:r>
              <a:rPr lang="en-US" i="1" dirty="0"/>
              <a:t>/</a:t>
            </a:r>
            <a:r>
              <a:rPr lang="en-US" dirty="0"/>
              <a:t>32 in </a:t>
            </a:r>
            <a:r>
              <a:rPr lang="en-US" i="1" dirty="0"/>
              <a:t>d </a:t>
            </a:r>
            <a:r>
              <a:rPr lang="en-US" dirty="0"/>
              <a:t>=2 dimensions (</a:t>
            </a:r>
            <a:r>
              <a:rPr lang="en-US" dirty="0" err="1"/>
              <a:t>Nienhuis</a:t>
            </a:r>
            <a:r>
              <a:rPr lang="en-US" dirty="0"/>
              <a:t> 1984)</a:t>
            </a:r>
          </a:p>
          <a:p>
            <a:r>
              <a:rPr lang="en-US" dirty="0"/>
              <a:t>while in </a:t>
            </a:r>
            <a:r>
              <a:rPr lang="en-US" i="1" dirty="0"/>
              <a:t>d </a:t>
            </a:r>
            <a:r>
              <a:rPr lang="en-US" dirty="0"/>
              <a:t>=3 dimensions it is only known approximately,</a:t>
            </a:r>
            <a:r>
              <a:rPr lang="en-US" i="1" dirty="0"/>
              <a:t> </a:t>
            </a:r>
            <a:r>
              <a:rPr lang="en-US" dirty="0"/>
              <a:t> 1</a:t>
            </a:r>
            <a:r>
              <a:rPr lang="en-US" i="1" dirty="0"/>
              <a:t>.</a:t>
            </a:r>
            <a:r>
              <a:rPr lang="en-US" dirty="0"/>
              <a:t>16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683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z</a:t>
            </a:r>
            <a:r>
              <a:rPr lang="en-US" baseline="-25000" dirty="0"/>
              <a:t>eff</a:t>
            </a:r>
            <a:r>
              <a:rPr lang="en-US" i="1" dirty="0"/>
              <a:t> </a:t>
            </a:r>
            <a:r>
              <a:rPr lang="en-US" dirty="0"/>
              <a:t>is an ‘effective’ coordination number (also</a:t>
            </a:r>
          </a:p>
          <a:p>
            <a:pPr marL="0" indent="0">
              <a:buNone/>
            </a:pPr>
            <a:r>
              <a:rPr lang="en-US" dirty="0"/>
              <a:t>not known exactly)</a:t>
            </a:r>
          </a:p>
          <a:p>
            <a:r>
              <a:rPr lang="en-US" dirty="0"/>
              <a:t>Obvious that an exact enumeration of all configurations would be possible for rather small </a:t>
            </a:r>
            <a:r>
              <a:rPr lang="en-US" i="1" dirty="0"/>
              <a:t>N </a:t>
            </a:r>
            <a:r>
              <a:rPr lang="en-US" dirty="0"/>
              <a:t>only</a:t>
            </a:r>
          </a:p>
          <a:p>
            <a:r>
              <a:rPr lang="en-US" dirty="0"/>
              <a:t>most questions of interest refer to the behavior for large </a:t>
            </a:r>
            <a:r>
              <a:rPr lang="en-US" i="1" dirty="0"/>
              <a:t>N.</a:t>
            </a:r>
          </a:p>
          <a:p>
            <a:pPr lvl="1"/>
            <a:r>
              <a:rPr lang="en-US" dirty="0"/>
              <a:t> the use of these methods is fairly limited, and is not discussed here further.</a:t>
            </a:r>
          </a:p>
          <a:p>
            <a:r>
              <a:rPr lang="en-US" dirty="0"/>
              <a:t>only concerned with Monte Carlo techniques to estimate quantities such as </a:t>
            </a:r>
            <a:r>
              <a:rPr lang="en-US" i="1" dirty="0"/>
              <a:t> </a:t>
            </a:r>
            <a:r>
              <a:rPr lang="el-GR" i="1" dirty="0"/>
              <a:t>γ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/>
              <a:t>z</a:t>
            </a:r>
            <a:r>
              <a:rPr lang="en-US" baseline="-25000" dirty="0"/>
              <a:t>eff</a:t>
            </a:r>
            <a:r>
              <a:rPr lang="en-US" dirty="0"/>
              <a:t> or other quantities of interest</a:t>
            </a:r>
          </a:p>
          <a:p>
            <a:pPr lvl="1"/>
            <a:r>
              <a:rPr lang="en-US" dirty="0"/>
              <a:t> such as the end-to-end distance of the SAW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914400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9" t="48565" r="51958" b="42624"/>
          <a:stretch/>
        </p:blipFill>
        <p:spPr bwMode="auto">
          <a:xfrm>
            <a:off x="1259632" y="5373216"/>
            <a:ext cx="3087974" cy="64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Monte Carlo simulation:</a:t>
            </a:r>
          </a:p>
          <a:p>
            <a:pPr lvl="1"/>
            <a:r>
              <a:rPr lang="en-US" dirty="0"/>
              <a:t>Based on a sample of M &lt;&lt; Z</a:t>
            </a:r>
            <a:r>
              <a:rPr lang="en-US" baseline="-25000" dirty="0"/>
              <a:t>saw</a:t>
            </a:r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r>
              <a:rPr lang="en-US" dirty="0"/>
              <a:t>In the simple sampling generation of SAWs, the </a:t>
            </a:r>
            <a:r>
              <a:rPr lang="en-US" i="1" dirty="0"/>
              <a:t>M </a:t>
            </a:r>
            <a:r>
              <a:rPr lang="en-US" dirty="0"/>
              <a:t>configurations are statistically independent and hence standard error analysis applies.</a:t>
            </a:r>
          </a:p>
          <a:p>
            <a:r>
              <a:rPr lang="en-US" dirty="0"/>
              <a:t>Relative error: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t="68648" r="49538" b="21721"/>
          <a:stretch/>
        </p:blipFill>
        <p:spPr bwMode="auto">
          <a:xfrm>
            <a:off x="1484026" y="2924944"/>
            <a:ext cx="3387778" cy="70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t="39434" r="48773" b="49851"/>
          <a:stretch/>
        </p:blipFill>
        <p:spPr bwMode="auto">
          <a:xfrm>
            <a:off x="3347864" y="5445224"/>
            <a:ext cx="3483428" cy="7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ma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3252" y="598696"/>
            <a:ext cx="912724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/>
              <a:t>Random variables</a:t>
            </a:r>
            <a:endParaRPr lang="zh-CN" alt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Type 1: Discrete </a:t>
            </a:r>
            <a:r>
              <a:rPr lang="en-US" altLang="zh-CN" sz="1800" dirty="0" err="1"/>
              <a:t>randome</a:t>
            </a:r>
            <a:r>
              <a:rPr lang="en-US" altLang="zh-CN" sz="1800" dirty="0"/>
              <a:t> variables </a:t>
            </a:r>
            <a:r>
              <a:rPr lang="zh-CN" altLang="en-US" dirty="0">
                <a:sym typeface="Symbol" pitchFamily="18" charset="2"/>
              </a:rPr>
              <a:t> </a:t>
            </a:r>
            <a:r>
              <a:rPr lang="en-US" altLang="zh-CN" sz="1800" dirty="0"/>
              <a:t>: for each value: </a:t>
            </a:r>
            <a:r>
              <a:rPr lang="zh-CN" altLang="en-US" sz="1800" dirty="0"/>
              <a:t> </a:t>
            </a:r>
            <a:r>
              <a:rPr lang="en-US" altLang="zh-CN" sz="1800" dirty="0"/>
              <a:t>x</a:t>
            </a:r>
            <a:r>
              <a:rPr lang="en-US" altLang="zh-CN" sz="1800" baseline="-25000" dirty="0">
                <a:latin typeface="宋体" pitchFamily="2" charset="-122"/>
              </a:rPr>
              <a:t>1</a:t>
            </a:r>
            <a:r>
              <a:rPr lang="en-US" altLang="zh-CN" sz="1800" dirty="0"/>
              <a:t>, x</a:t>
            </a:r>
            <a:r>
              <a:rPr lang="en-US" altLang="zh-CN" sz="1800" baseline="-25000" dirty="0"/>
              <a:t>2</a:t>
            </a:r>
            <a:r>
              <a:rPr lang="en-US" altLang="zh-CN" sz="1800" dirty="0"/>
              <a:t>, </a:t>
            </a:r>
            <a:r>
              <a:rPr lang="en-US" altLang="zh-CN" sz="1800" dirty="0">
                <a:sym typeface="MT Extra" pitchFamily="18" charset="2"/>
              </a:rPr>
              <a:t>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x</a:t>
            </a:r>
            <a:r>
              <a:rPr lang="en-US" altLang="zh-CN" sz="1800" baseline="-25000" dirty="0" err="1"/>
              <a:t>n</a:t>
            </a:r>
            <a:r>
              <a:rPr lang="en-US" altLang="zh-CN" sz="1800" dirty="0"/>
              <a:t>, </a:t>
            </a:r>
            <a:r>
              <a:rPr lang="en-US" altLang="zh-CN" sz="1800" dirty="0">
                <a:sym typeface="MT Extra" pitchFamily="18" charset="2"/>
              </a:rPr>
              <a:t></a:t>
            </a:r>
            <a:r>
              <a:rPr lang="en-US" altLang="zh-CN" sz="1800" dirty="0"/>
              <a:t> 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probability is </a:t>
            </a:r>
            <a:r>
              <a:rPr lang="en-US" altLang="zh-CN" sz="1800" dirty="0"/>
              <a:t>p</a:t>
            </a:r>
            <a:r>
              <a:rPr lang="en-US" altLang="zh-CN" sz="1800" baseline="-25000" dirty="0">
                <a:latin typeface="宋体" pitchFamily="2" charset="-122"/>
              </a:rPr>
              <a:t>1</a:t>
            </a:r>
            <a:r>
              <a:rPr lang="en-US" altLang="zh-CN" sz="1800" dirty="0"/>
              <a:t>, p</a:t>
            </a:r>
            <a:r>
              <a:rPr lang="en-US" altLang="zh-CN" sz="1800" baseline="-25000" dirty="0"/>
              <a:t>2</a:t>
            </a:r>
            <a:r>
              <a:rPr lang="en-US" altLang="zh-CN" sz="1800" dirty="0"/>
              <a:t>, </a:t>
            </a:r>
            <a:r>
              <a:rPr lang="en-US" altLang="zh-CN" sz="1800" dirty="0">
                <a:sym typeface="MT Extra" pitchFamily="18" charset="2"/>
              </a:rPr>
              <a:t>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p</a:t>
            </a:r>
            <a:r>
              <a:rPr lang="en-US" altLang="zh-CN" sz="1800" baseline="-25000" dirty="0" err="1">
                <a:latin typeface="宋体" pitchFamily="2" charset="-122"/>
              </a:rPr>
              <a:t>n</a:t>
            </a:r>
            <a:r>
              <a:rPr lang="en-US" altLang="zh-CN" sz="1800" dirty="0"/>
              <a:t>, </a:t>
            </a:r>
            <a:r>
              <a:rPr lang="en-US" altLang="zh-CN" sz="1800" dirty="0">
                <a:sym typeface="MT Extra" pitchFamily="18" charset="2"/>
              </a:rPr>
              <a:t></a:t>
            </a:r>
            <a:r>
              <a:rPr lang="en-US" altLang="zh-CN" sz="1800" dirty="0"/>
              <a:t> 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</a:t>
            </a:r>
            <a:r>
              <a:rPr lang="en-US" altLang="zh-CN" baseline="-25000" dirty="0">
                <a:latin typeface="宋体" pitchFamily="2" charset="-122"/>
              </a:rPr>
              <a:t>i </a:t>
            </a:r>
            <a:r>
              <a:rPr lang="en-US" altLang="zh-CN" dirty="0"/>
              <a:t>is the probability distribution of </a:t>
            </a:r>
            <a:r>
              <a:rPr lang="zh-CN" altLang="en-US" dirty="0">
                <a:sym typeface="Symbol" pitchFamily="18" charset="2"/>
              </a:rPr>
              <a:t></a:t>
            </a:r>
            <a:endParaRPr lang="en-US" altLang="zh-CN" dirty="0">
              <a:sym typeface="Symbol" pitchFamily="18" charset="2"/>
            </a:endParaRPr>
          </a:p>
          <a:p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Another type of random variable: </a:t>
            </a:r>
            <a:r>
              <a:rPr lang="en-US" altLang="zh-CN" sz="1800" dirty="0">
                <a:sym typeface="Symbol" pitchFamily="18" charset="2"/>
              </a:rPr>
              <a:t></a:t>
            </a:r>
            <a:r>
              <a:rPr lang="zh-CN" altLang="en-US" sz="1800" dirty="0"/>
              <a:t> </a:t>
            </a:r>
            <a:r>
              <a:rPr lang="en-US" altLang="zh-CN" sz="1800" dirty="0"/>
              <a:t>is continuous,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Suppose the probability of </a:t>
            </a:r>
            <a:r>
              <a:rPr lang="zh-CN" altLang="en-US" dirty="0">
                <a:sym typeface="Symbol" pitchFamily="18" charset="2"/>
              </a:rPr>
              <a:t></a:t>
            </a:r>
            <a:r>
              <a:rPr lang="zh-CN" altLang="en-US" dirty="0"/>
              <a:t> </a:t>
            </a:r>
            <a:r>
              <a:rPr lang="en-US" altLang="zh-CN" dirty="0"/>
              <a:t>in [x, x+</a:t>
            </a:r>
            <a:r>
              <a:rPr lang="en-US" altLang="zh-CN" dirty="0">
                <a:sym typeface="Symbol" pitchFamily="18" charset="2"/>
              </a:rPr>
              <a:t></a:t>
            </a:r>
            <a:r>
              <a:rPr lang="en-US" altLang="zh-CN" dirty="0"/>
              <a:t>x] is </a:t>
            </a:r>
            <a:endParaRPr lang="zh-CN" altLang="en-US" dirty="0"/>
          </a:p>
          <a:p>
            <a:r>
              <a:rPr lang="en-US" altLang="zh-CN" sz="1800" dirty="0"/>
              <a:t>	p(x &lt;</a:t>
            </a:r>
            <a:r>
              <a:rPr lang="en-US" altLang="zh-CN" sz="1800" dirty="0">
                <a:sym typeface="Symbol" pitchFamily="18" charset="2"/>
              </a:rPr>
              <a:t></a:t>
            </a:r>
            <a:r>
              <a:rPr lang="en-US" altLang="zh-CN" sz="1800" dirty="0"/>
              <a:t>&lt; x+</a:t>
            </a:r>
            <a:r>
              <a:rPr lang="en-US" altLang="zh-CN" sz="1800" dirty="0">
                <a:sym typeface="Symbol" pitchFamily="18" charset="2"/>
              </a:rPr>
              <a:t></a:t>
            </a:r>
            <a:r>
              <a:rPr lang="en-US" altLang="zh-CN" sz="1800" dirty="0"/>
              <a:t>x), 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	f(x)is the probability distributional density of </a:t>
            </a:r>
            <a:r>
              <a:rPr lang="zh-CN" altLang="en-US" sz="1800" dirty="0">
                <a:sym typeface="Symbol" pitchFamily="18" charset="2"/>
              </a:rPr>
              <a:t></a:t>
            </a:r>
            <a:r>
              <a:rPr lang="en-US" altLang="zh-CN" sz="1800" dirty="0"/>
              <a:t>, The probability of </a:t>
            </a:r>
            <a:r>
              <a:rPr lang="zh-CN" altLang="en-US" sz="1800" dirty="0">
                <a:sym typeface="Symbol" pitchFamily="18" charset="2"/>
              </a:rPr>
              <a:t> </a:t>
            </a:r>
            <a:r>
              <a:rPr lang="en-US" altLang="zh-CN" sz="1800" dirty="0"/>
              <a:t>in [</a:t>
            </a:r>
            <a:r>
              <a:rPr lang="en-US" altLang="zh-CN" sz="1800" dirty="0" err="1"/>
              <a:t>a,b</a:t>
            </a:r>
            <a:r>
              <a:rPr lang="en-US" altLang="zh-CN" sz="1800" dirty="0"/>
              <a:t>]</a:t>
            </a:r>
            <a:r>
              <a:rPr lang="zh-CN" altLang="en-US" sz="1800" dirty="0"/>
              <a:t> </a:t>
            </a:r>
            <a:r>
              <a:rPr lang="en-US" altLang="zh-CN" sz="1800" dirty="0"/>
              <a:t>is given by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410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30" y="2809664"/>
            <a:ext cx="4902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24400"/>
            <a:ext cx="41767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mag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63575" y="712788"/>
            <a:ext cx="675216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Normalized: 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zh-CN" altLang="en-US" sz="1800" dirty="0"/>
              <a:t>                                                                    </a:t>
            </a:r>
            <a:r>
              <a:rPr lang="en-US" altLang="zh-CN" sz="1800" dirty="0"/>
              <a:t>to discrete random variables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zh-CN" altLang="en-US" sz="1800" dirty="0"/>
              <a:t>                                                                    </a:t>
            </a:r>
            <a:r>
              <a:rPr lang="en-US" altLang="zh-CN" sz="1800" dirty="0"/>
              <a:t>to continuous random variables</a:t>
            </a:r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dirty="0"/>
              <a:t>Distribution function: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92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1443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68638"/>
            <a:ext cx="1963737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149725"/>
            <a:ext cx="455295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13325"/>
            <a:ext cx="12239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2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mag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79475" y="625475"/>
            <a:ext cx="360034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Mathematical expectation value: 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	or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Square variant:</a:t>
            </a:r>
            <a:endParaRPr lang="zh-CN" altLang="en-US" sz="1800" dirty="0"/>
          </a:p>
          <a:p>
            <a:endParaRPr lang="zh-CN" altLang="en-US" sz="1800" dirty="0"/>
          </a:p>
          <a:p>
            <a:endParaRPr lang="zh-CN" altLang="en-US" sz="1800" dirty="0"/>
          </a:p>
          <a:p>
            <a:r>
              <a:rPr lang="en-US" altLang="zh-CN" sz="1800" dirty="0"/>
              <a:t>	or</a:t>
            </a:r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81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213201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30178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8"/>
            <a:ext cx="3105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76700"/>
            <a:ext cx="403225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6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1339" y="1003586"/>
            <a:ext cx="836036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Two Important theorems: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Large number theorem</a:t>
            </a:r>
            <a:r>
              <a:rPr lang="en-US" altLang="zh-CN" dirty="0"/>
              <a:t>:  Suppose</a:t>
            </a:r>
            <a:r>
              <a:rPr lang="zh-CN" altLang="en-US" dirty="0"/>
              <a:t> </a:t>
            </a:r>
            <a:r>
              <a:rPr lang="zh-CN" altLang="en-US" dirty="0">
                <a:sym typeface="Symbol" pitchFamily="18" charset="2"/>
              </a:rPr>
              <a:t></a:t>
            </a:r>
            <a:r>
              <a:rPr lang="en-US" altLang="zh-CN" baseline="-25000" dirty="0">
                <a:sym typeface="Symbol" pitchFamily="18" charset="2"/>
              </a:rPr>
              <a:t>1</a:t>
            </a:r>
            <a:r>
              <a:rPr lang="en-US" altLang="zh-CN" dirty="0"/>
              <a:t>, 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>
                <a:latin typeface="宋体" pitchFamily="2" charset="-122"/>
                <a:sym typeface="Symbol" pitchFamily="18" charset="2"/>
              </a:rPr>
              <a:t>2</a:t>
            </a:r>
            <a:r>
              <a:rPr lang="en-US" altLang="zh-CN" dirty="0"/>
              <a:t>,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,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>
                <a:sym typeface="Symbol" pitchFamily="18" charset="2"/>
              </a:rPr>
              <a:t>n</a:t>
            </a:r>
            <a:r>
              <a:rPr lang="en-US" altLang="zh-CN" dirty="0"/>
              <a:t>,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 is a sequence of independent</a:t>
            </a:r>
          </a:p>
          <a:p>
            <a:r>
              <a:rPr lang="en-US" altLang="zh-CN" dirty="0"/>
              <a:t>Random variables with the same distribution, and E(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 err="1">
                <a:latin typeface="宋体" pitchFamily="2" charset="-122"/>
                <a:sym typeface="Symbol" pitchFamily="18" charset="2"/>
              </a:rPr>
              <a:t>i</a:t>
            </a:r>
            <a:r>
              <a:rPr lang="en-US" altLang="zh-CN" dirty="0"/>
              <a:t>)=a, to any </a:t>
            </a:r>
            <a:r>
              <a:rPr lang="zh-CN" altLang="en-US" dirty="0">
                <a:sym typeface="Symbol" pitchFamily="18" charset="2"/>
              </a:rPr>
              <a:t></a:t>
            </a:r>
            <a:r>
              <a:rPr lang="zh-CN" altLang="en-US" dirty="0"/>
              <a:t> </a:t>
            </a:r>
            <a:r>
              <a:rPr lang="en-US" altLang="zh-CN" dirty="0"/>
              <a:t>&gt; 0, we have 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This theorem shows that no mater what the random variable distribution is</a:t>
            </a:r>
          </a:p>
          <a:p>
            <a:r>
              <a:rPr lang="en-US" altLang="zh-CN" sz="2000" dirty="0"/>
              <a:t>If n</a:t>
            </a:r>
            <a:r>
              <a:rPr lang="zh-CN" altLang="en-US" sz="2000" dirty="0"/>
              <a:t> </a:t>
            </a:r>
            <a:r>
              <a:rPr lang="en-US" altLang="zh-CN" sz="2000" dirty="0"/>
              <a:t>is large enough, the mathematic average converges at  the mathematic</a:t>
            </a:r>
          </a:p>
          <a:p>
            <a:r>
              <a:rPr lang="en-US" altLang="zh-CN" sz="2000" dirty="0"/>
              <a:t> expected value.</a:t>
            </a:r>
          </a:p>
        </p:txBody>
      </p:sp>
      <p:pic>
        <p:nvPicPr>
          <p:cNvPr id="71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54" y="2208251"/>
            <a:ext cx="4249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6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26967" y="449330"/>
            <a:ext cx="768944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Central limit theorem: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Suppose</a:t>
            </a:r>
            <a:r>
              <a:rPr lang="zh-CN" altLang="en-US" dirty="0"/>
              <a:t> </a:t>
            </a:r>
            <a:r>
              <a:rPr lang="zh-CN" altLang="en-US" dirty="0">
                <a:sym typeface="Symbol" pitchFamily="18" charset="2"/>
              </a:rPr>
              <a:t></a:t>
            </a:r>
            <a:r>
              <a:rPr lang="en-US" altLang="zh-CN" baseline="-25000" dirty="0">
                <a:sym typeface="Symbol" pitchFamily="18" charset="2"/>
              </a:rPr>
              <a:t>1</a:t>
            </a:r>
            <a:r>
              <a:rPr lang="en-US" altLang="zh-CN" dirty="0"/>
              <a:t>, 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>
                <a:sym typeface="Symbol" pitchFamily="18" charset="2"/>
              </a:rPr>
              <a:t>2</a:t>
            </a:r>
            <a:r>
              <a:rPr lang="en-US" altLang="zh-CN" dirty="0"/>
              <a:t>,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,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>
                <a:sym typeface="Symbol" pitchFamily="18" charset="2"/>
              </a:rPr>
              <a:t>n</a:t>
            </a:r>
            <a:r>
              <a:rPr lang="en-US" altLang="zh-CN" dirty="0"/>
              <a:t>,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 are a sequence of  independent random variables, with the same distribution, E(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 err="1">
                <a:sym typeface="Symbol" pitchFamily="18" charset="2"/>
              </a:rPr>
              <a:t>i</a:t>
            </a:r>
            <a:r>
              <a:rPr lang="en-US" altLang="zh-CN" dirty="0"/>
              <a:t>)=a, D(</a:t>
            </a:r>
            <a:r>
              <a:rPr lang="en-US" altLang="zh-CN" dirty="0">
                <a:sym typeface="Symbol" pitchFamily="18" charset="2"/>
              </a:rPr>
              <a:t></a:t>
            </a:r>
            <a:r>
              <a:rPr lang="en-US" altLang="zh-CN" baseline="-25000" dirty="0" err="1">
                <a:sym typeface="Symbol" pitchFamily="18" charset="2"/>
              </a:rPr>
              <a:t>i</a:t>
            </a:r>
            <a:r>
              <a:rPr lang="en-US" altLang="zh-CN" dirty="0"/>
              <a:t>)=</a:t>
            </a:r>
            <a:r>
              <a:rPr lang="en-US" altLang="zh-CN" dirty="0">
                <a:sym typeface="Symbol" pitchFamily="18" charset="2"/>
              </a:rPr>
              <a:t></a:t>
            </a:r>
            <a:r>
              <a:rPr lang="en-US" altLang="zh-CN" baseline="30000" dirty="0">
                <a:sym typeface="Symbol" pitchFamily="18" charset="2"/>
              </a:rPr>
              <a:t>2</a:t>
            </a:r>
            <a:r>
              <a:rPr lang="en-US" altLang="zh-CN" dirty="0"/>
              <a:t> exist,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difference of mathematic average and the expected value is normally distributed.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14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81733"/>
            <a:ext cx="6445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5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Monte Carlo Simulations</a:t>
            </a:r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Statistical mechanics of complex physical systems</a:t>
            </a:r>
          </a:p>
          <a:p>
            <a:pPr lvl="1"/>
            <a:r>
              <a:rPr lang="en-US" altLang="zh-CN" dirty="0"/>
              <a:t>Difficult to solve by analytical approaches</a:t>
            </a:r>
          </a:p>
          <a:p>
            <a:pPr lvl="1"/>
            <a:r>
              <a:rPr lang="en-US" altLang="zh-CN" dirty="0"/>
              <a:t>Numerical simulation: indispensable tool</a:t>
            </a:r>
          </a:p>
          <a:p>
            <a:pPr lvl="1"/>
            <a:r>
              <a:rPr lang="en-US" altLang="zh-CN" dirty="0"/>
              <a:t>MD and MC</a:t>
            </a:r>
          </a:p>
          <a:p>
            <a:r>
              <a:rPr lang="en-US" dirty="0"/>
              <a:t>One of the major numerical techniques developed in the last century</a:t>
            </a:r>
          </a:p>
          <a:p>
            <a:pPr lvl="1"/>
            <a:r>
              <a:rPr lang="en-US" dirty="0"/>
              <a:t>for evaluating multidimensional integrals </a:t>
            </a:r>
          </a:p>
          <a:p>
            <a:pPr lvl="1"/>
            <a:r>
              <a:rPr lang="en-US" dirty="0"/>
              <a:t>solving integral equations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60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22642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Markov Chain</a:t>
            </a:r>
            <a:endParaRPr lang="zh-CN" alt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Construct a process, from any micro state of the system,  it migrates to a new state.</a:t>
            </a:r>
            <a:endParaRPr lang="zh-CN" altLang="en-US" dirty="0"/>
          </a:p>
          <a:p>
            <a:r>
              <a:rPr lang="en-US" altLang="zh-CN" dirty="0"/>
              <a:t>We use x</a:t>
            </a:r>
            <a:r>
              <a:rPr lang="en-US" altLang="zh-CN" baseline="-25000" dirty="0"/>
              <a:t>i</a:t>
            </a:r>
            <a:r>
              <a:rPr lang="en-US" altLang="zh-CN" dirty="0"/>
              <a:t> to show the microstate. If we start from x</a:t>
            </a:r>
            <a:r>
              <a:rPr lang="en-US" altLang="zh-CN" baseline="-25000" dirty="0">
                <a:latin typeface="宋体" pitchFamily="2" charset="-122"/>
              </a:rPr>
              <a:t>0</a:t>
            </a:r>
            <a:r>
              <a:rPr lang="en-US" altLang="zh-CN" dirty="0"/>
              <a:t>, this process will create a sequence of states: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x</a:t>
            </a:r>
            <a:r>
              <a:rPr lang="en-US" altLang="zh-CN" baseline="-25000" dirty="0">
                <a:latin typeface="宋体" pitchFamily="2" charset="-122"/>
              </a:rPr>
              <a:t>1</a:t>
            </a:r>
            <a:r>
              <a:rPr lang="en-US" altLang="zh-CN" dirty="0"/>
              <a:t>,x</a:t>
            </a:r>
            <a:r>
              <a:rPr lang="en-US" altLang="zh-CN" baseline="-25000" dirty="0"/>
              <a:t>2</a:t>
            </a:r>
            <a:r>
              <a:rPr lang="en-US" altLang="zh-CN" dirty="0"/>
              <a:t>,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, x</a:t>
            </a:r>
            <a:r>
              <a:rPr lang="en-US" altLang="zh-CN" baseline="-25000" dirty="0">
                <a:latin typeface="宋体" pitchFamily="2" charset="-122"/>
              </a:rPr>
              <a:t>i</a:t>
            </a:r>
            <a:r>
              <a:rPr lang="en-US" altLang="zh-CN" dirty="0"/>
              <a:t>, </a:t>
            </a:r>
            <a:r>
              <a:rPr lang="en-US" altLang="zh-CN" dirty="0">
                <a:sym typeface="MT Extra" pitchFamily="18" charset="2"/>
              </a:rPr>
              <a:t></a:t>
            </a:r>
            <a:r>
              <a:rPr lang="en-US" altLang="zh-CN" dirty="0"/>
              <a:t> , these </a:t>
            </a:r>
            <a:r>
              <a:rPr lang="en-US" altLang="zh-CN" dirty="0" smtClean="0"/>
              <a:t>states </a:t>
            </a:r>
            <a:r>
              <a:rPr lang="en-US" altLang="zh-CN" dirty="0"/>
              <a:t>form a chain.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Markov process is a process that each state is only related to the previous state. 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From state r</a:t>
            </a:r>
            <a:r>
              <a:rPr lang="zh-CN" altLang="en-US" dirty="0"/>
              <a:t> </a:t>
            </a:r>
            <a:r>
              <a:rPr lang="en-US" altLang="zh-CN" dirty="0"/>
              <a:t>to state s, the transfer probability is</a:t>
            </a:r>
            <a:endParaRPr lang="zh-CN" altLang="en-US" dirty="0"/>
          </a:p>
          <a:p>
            <a:r>
              <a:rPr lang="en-US" altLang="zh-CN" dirty="0"/>
              <a:t>w(</a:t>
            </a:r>
            <a:r>
              <a:rPr lang="en-US" altLang="zh-CN" dirty="0" err="1"/>
              <a:t>x</a:t>
            </a:r>
            <a:r>
              <a:rPr lang="en-US" altLang="zh-CN" baseline="-25000" dirty="0" err="1">
                <a:latin typeface="宋体" pitchFamily="2" charset="-122"/>
              </a:rPr>
              <a:t>r</a:t>
            </a:r>
            <a:r>
              <a:rPr lang="en-US" altLang="zh-CN" dirty="0" err="1">
                <a:latin typeface="cmsy10" pitchFamily="34" charset="0"/>
              </a:rPr>
              <a:t>!</a:t>
            </a:r>
            <a:r>
              <a:rPr lang="en-US" altLang="zh-CN" dirty="0" err="1"/>
              <a:t>x</a:t>
            </a:r>
            <a:r>
              <a:rPr lang="en-US" altLang="zh-CN" baseline="-25000" dirty="0" err="1">
                <a:latin typeface="宋体" pitchFamily="2" charset="-122"/>
              </a:rPr>
              <a:t>s</a:t>
            </a:r>
            <a:r>
              <a:rPr lang="en-US" altLang="zh-CN" dirty="0"/>
              <a:t>). Markov process creates Markov chain.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Also called </a:t>
            </a:r>
            <a:r>
              <a:rPr lang="en-US" altLang="zh-CN" dirty="0" err="1"/>
              <a:t>memoryless</a:t>
            </a:r>
            <a:r>
              <a:rPr lang="en-US" altLang="zh-CN" dirty="0"/>
              <a:t> chain. 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 realize normal distribution, we can construct</a:t>
            </a:r>
            <a:r>
              <a:rPr lang="zh-CN" altLang="en-US" dirty="0"/>
              <a:t> </a:t>
            </a:r>
            <a:r>
              <a:rPr lang="en-US" altLang="zh-CN" dirty="0"/>
              <a:t>the Markov chain, so that no matter which state we start from, there exists a large number M, after we discard M states, the remainder still satisfies normal distribution.  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422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mag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08038" y="581025"/>
            <a:ext cx="686752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If w(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r</a:t>
            </a:r>
            <a:r>
              <a:rPr lang="en-US" altLang="zh-CN" dirty="0" err="1">
                <a:latin typeface="cmsy10" pitchFamily="34" charset="0"/>
              </a:rPr>
              <a:t>!</a:t>
            </a:r>
            <a:r>
              <a:rPr lang="en-US" altLang="zh-CN" dirty="0" err="1"/>
              <a:t>x</a:t>
            </a:r>
            <a:r>
              <a:rPr lang="en-US" altLang="zh-CN" baseline="-25000" dirty="0" err="1">
                <a:latin typeface="宋体" pitchFamily="2" charset="-122"/>
              </a:rPr>
              <a:t>s</a:t>
            </a:r>
            <a:r>
              <a:rPr lang="en-US" altLang="zh-CN" dirty="0"/>
              <a:t>) follows the equilibrium condition: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P(x)</a:t>
            </a:r>
            <a:r>
              <a:rPr lang="zh-CN" altLang="en-US" dirty="0"/>
              <a:t> </a:t>
            </a:r>
            <a:r>
              <a:rPr lang="en-US" altLang="zh-CN" dirty="0"/>
              <a:t>is the desired distribution. Here it is normal distribution.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 prove it, we consider N parallel Markov chains, for a certain step,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</a:t>
            </a:r>
            <a:r>
              <a:rPr lang="en-US" altLang="zh-CN" baseline="-25000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chains are in </a:t>
            </a:r>
            <a:r>
              <a:rPr lang="en-US" altLang="zh-CN" dirty="0" err="1"/>
              <a:t>rth</a:t>
            </a:r>
            <a:r>
              <a:rPr lang="en-US" altLang="zh-CN" dirty="0"/>
              <a:t> state, N</a:t>
            </a:r>
            <a:r>
              <a:rPr lang="en-US" altLang="zh-CN" baseline="-25000" dirty="0">
                <a:latin typeface="宋体" pitchFamily="2" charset="-122"/>
              </a:rPr>
              <a:t>s</a:t>
            </a:r>
            <a:r>
              <a:rPr lang="zh-CN" altLang="en-US" dirty="0"/>
              <a:t> </a:t>
            </a:r>
            <a:r>
              <a:rPr lang="en-US" altLang="zh-CN" dirty="0"/>
              <a:t>chains are in s</a:t>
            </a:r>
            <a:r>
              <a:rPr lang="zh-CN" altLang="en-US" dirty="0"/>
              <a:t> </a:t>
            </a:r>
            <a:r>
              <a:rPr lang="en-US" altLang="zh-CN" dirty="0"/>
              <a:t>state.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 Therefore, the number of the next state that is from r to s</a:t>
            </a:r>
            <a:endParaRPr lang="zh-CN" altLang="en-US" dirty="0"/>
          </a:p>
          <a:p>
            <a:r>
              <a:rPr lang="en-US" altLang="zh-CN" dirty="0"/>
              <a:t>Is: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From s to r is: 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The number of the net transfer states is: 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331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30286"/>
            <a:ext cx="55022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00786"/>
            <a:ext cx="32734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7" y="3717032"/>
            <a:ext cx="32734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32277"/>
            <a:ext cx="6324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mag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6324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79340" y="1589088"/>
            <a:ext cx="780277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If w(</a:t>
            </a:r>
            <a:r>
              <a:rPr lang="en-US" altLang="zh-CN" b="1" dirty="0"/>
              <a:t> 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r</a:t>
            </a:r>
            <a:r>
              <a:rPr lang="en-US" altLang="zh-CN" dirty="0">
                <a:latin typeface="cmsy10" pitchFamily="34" charset="0"/>
              </a:rPr>
              <a:t>!</a:t>
            </a:r>
            <a:r>
              <a:rPr lang="en-US" altLang="zh-CN" b="1" dirty="0"/>
              <a:t> </a:t>
            </a:r>
            <a:r>
              <a:rPr lang="en-US" altLang="zh-CN" dirty="0" err="1"/>
              <a:t>x</a:t>
            </a:r>
            <a:r>
              <a:rPr lang="en-US" altLang="zh-CN" baseline="-25000" dirty="0" err="1">
                <a:latin typeface="宋体" pitchFamily="2" charset="-122"/>
              </a:rPr>
              <a:t>s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follows the equilibrium condition, 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This is a very important result, which indicates that if there are two states that </a:t>
            </a:r>
          </a:p>
          <a:p>
            <a:r>
              <a:rPr lang="en-US" altLang="zh-CN" dirty="0"/>
              <a:t>don’t satisfy normal distribution, the Markov process will tend to help it to satisfy</a:t>
            </a:r>
          </a:p>
          <a:p>
            <a:r>
              <a:rPr lang="en-US" altLang="zh-CN" dirty="0"/>
              <a:t>the normal distribution.</a:t>
            </a:r>
          </a:p>
          <a:p>
            <a:endParaRPr lang="en-US" altLang="zh-CN" dirty="0"/>
          </a:p>
        </p:txBody>
      </p:sp>
      <p:pic>
        <p:nvPicPr>
          <p:cNvPr id="122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61" y="1926626"/>
            <a:ext cx="55149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725466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Back to </a:t>
            </a:r>
            <a:r>
              <a:rPr lang="en-US" altLang="zh-CN" sz="2800" b="1" dirty="0" err="1" smtClean="0"/>
              <a:t>Ising</a:t>
            </a:r>
            <a:r>
              <a:rPr lang="en-US" altLang="zh-CN" sz="2800" b="1" dirty="0" smtClean="0"/>
              <a:t> model</a:t>
            </a:r>
            <a:endParaRPr lang="zh-CN" altLang="en-US" sz="2800" b="1" dirty="0"/>
          </a:p>
          <a:p>
            <a:endParaRPr lang="zh-CN" altLang="en-US" dirty="0"/>
          </a:p>
          <a:p>
            <a:r>
              <a:rPr lang="en-US" altLang="zh-CN" dirty="0" err="1"/>
              <a:t>Ising</a:t>
            </a:r>
            <a:r>
              <a:rPr lang="en-US" altLang="zh-CN" dirty="0"/>
              <a:t> </a:t>
            </a:r>
            <a:r>
              <a:rPr lang="en-US" altLang="zh-CN" dirty="0" smtClean="0"/>
              <a:t>model:</a:t>
            </a:r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1800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1800" dirty="0" err="1" smtClean="0">
                <a:latin typeface="楷体_GB2312" pitchFamily="49" charset="-122"/>
                <a:ea typeface="楷体_GB2312" pitchFamily="49" charset="-122"/>
              </a:rPr>
              <a:t>Ising</a:t>
            </a:r>
            <a:r>
              <a:rPr lang="en-US" altLang="zh-CN" sz="1800" dirty="0" smtClean="0">
                <a:latin typeface="楷体_GB2312" pitchFamily="49" charset="-122"/>
                <a:ea typeface="楷体_GB2312" pitchFamily="49" charset="-122"/>
              </a:rPr>
              <a:t> is a very simple model proposed by Lenz in 20’s. </a:t>
            </a:r>
          </a:p>
          <a:p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1800" dirty="0" err="1">
                <a:latin typeface="楷体_GB2312" pitchFamily="49" charset="-122"/>
                <a:ea typeface="楷体_GB2312" pitchFamily="49" charset="-122"/>
              </a:rPr>
              <a:t>Ising</a:t>
            </a:r>
            <a:r>
              <a:rPr lang="en-US" altLang="zh-CN" sz="18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1800" dirty="0" smtClean="0">
                <a:latin typeface="楷体_GB2312" pitchFamily="49" charset="-122"/>
                <a:ea typeface="楷体_GB2312" pitchFamily="49" charset="-122"/>
              </a:rPr>
              <a:t>gave the solution and proved that no phase change in 1D </a:t>
            </a:r>
            <a:r>
              <a:rPr lang="en-US" altLang="zh-CN" sz="1800" dirty="0" err="1" smtClean="0">
                <a:latin typeface="楷体_GB2312" pitchFamily="49" charset="-122"/>
                <a:ea typeface="楷体_GB2312" pitchFamily="49" charset="-122"/>
              </a:rPr>
              <a:t>Ising</a:t>
            </a:r>
            <a:r>
              <a:rPr lang="en-US" altLang="zh-CN" sz="1800" dirty="0" smtClean="0">
                <a:latin typeface="楷体_GB2312" pitchFamily="49" charset="-122"/>
                <a:ea typeface="楷体_GB2312" pitchFamily="49" charset="-122"/>
              </a:rPr>
              <a:t> model.</a:t>
            </a:r>
          </a:p>
          <a:p>
            <a:r>
              <a:rPr lang="en-US" altLang="zh-CN" sz="1800" dirty="0" smtClean="0">
                <a:latin typeface="楷体_GB2312" pitchFamily="49" charset="-122"/>
                <a:ea typeface="楷体_GB2312" pitchFamily="49" charset="-122"/>
              </a:rPr>
              <a:t>Onsager found the 2D solution in 1944 and calculated the phase change </a:t>
            </a:r>
          </a:p>
          <a:p>
            <a:r>
              <a:rPr lang="en-US" altLang="zh-CN" sz="1800" dirty="0" smtClean="0">
                <a:latin typeface="楷体_GB2312" pitchFamily="49" charset="-122"/>
                <a:ea typeface="楷体_GB2312" pitchFamily="49" charset="-122"/>
              </a:rPr>
              <a:t>temperature.</a:t>
            </a:r>
          </a:p>
          <a:p>
            <a:r>
              <a:rPr lang="en-US" altLang="zh-CN" sz="1800" dirty="0" smtClean="0">
                <a:latin typeface="楷体_GB2312" pitchFamily="49" charset="-122"/>
                <a:ea typeface="楷体_GB2312" pitchFamily="49" charset="-122"/>
              </a:rPr>
              <a:t>C. N. Yang solved the 2D </a:t>
            </a:r>
            <a:r>
              <a:rPr lang="en-US" altLang="zh-CN" sz="1800" dirty="0" err="1" smtClean="0">
                <a:latin typeface="楷体_GB2312" pitchFamily="49" charset="-122"/>
                <a:ea typeface="楷体_GB2312" pitchFamily="49" charset="-122"/>
              </a:rPr>
              <a:t>Ising</a:t>
            </a:r>
            <a:r>
              <a:rPr lang="en-US" altLang="zh-CN" sz="1800" dirty="0" smtClean="0">
                <a:latin typeface="楷体_GB2312" pitchFamily="49" charset="-122"/>
                <a:ea typeface="楷体_GB2312" pitchFamily="49" charset="-122"/>
              </a:rPr>
              <a:t> model when the h is very small.</a:t>
            </a:r>
            <a:endParaRPr lang="zh-CN" altLang="en-US" sz="1800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1800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dirty="0"/>
          </a:p>
        </p:txBody>
      </p:sp>
      <p:pic>
        <p:nvPicPr>
          <p:cNvPr id="184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41438"/>
            <a:ext cx="3503613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5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59632" y="1772816"/>
            <a:ext cx="65531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In </a:t>
            </a:r>
            <a:r>
              <a:rPr lang="en-US" altLang="zh-CN" sz="2400" dirty="0" err="1" smtClean="0"/>
              <a:t>Ising</a:t>
            </a:r>
            <a:r>
              <a:rPr lang="en-US" altLang="zh-CN" sz="2400" dirty="0" smtClean="0"/>
              <a:t> model, the common interests are energies, </a:t>
            </a:r>
            <a:endParaRPr lang="en-US" altLang="zh-CN" sz="2400" dirty="0"/>
          </a:p>
          <a:p>
            <a:r>
              <a:rPr lang="en-US" altLang="zh-CN" sz="2400" dirty="0" smtClean="0"/>
              <a:t>Order parameter,  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/>
              <a:t>f</a:t>
            </a:r>
            <a:r>
              <a:rPr lang="en-US" altLang="zh-CN" sz="2400" dirty="0" smtClean="0"/>
              <a:t>luctuation of energies and fluctuation of order parameters. 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4" y="2564904"/>
            <a:ext cx="17049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0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9750" y="765175"/>
            <a:ext cx="5274329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One algorithm:</a:t>
            </a:r>
            <a:endParaRPr lang="zh-CN" altLang="en-US" sz="2800" b="1" dirty="0"/>
          </a:p>
          <a:p>
            <a:endParaRPr lang="zh-CN" altLang="en-US" sz="2800" b="1" dirty="0"/>
          </a:p>
          <a:p>
            <a:r>
              <a:rPr lang="zh-CN" altLang="en-US" dirty="0"/>
              <a:t> </a:t>
            </a:r>
            <a:r>
              <a:rPr lang="zh-CN" altLang="en-US" dirty="0">
                <a:cs typeface="Arial" charset="0"/>
              </a:rPr>
              <a:t>♦ </a:t>
            </a:r>
            <a:r>
              <a:rPr lang="en-US" altLang="zh-CN" dirty="0" smtClean="0"/>
              <a:t>Choose a lattice point I, flip the spin. </a:t>
            </a:r>
            <a:endParaRPr lang="en-US" altLang="zh-CN" dirty="0"/>
          </a:p>
          <a:p>
            <a:r>
              <a:rPr lang="en-US" altLang="zh-CN" dirty="0"/>
              <a:t> </a:t>
            </a:r>
          </a:p>
          <a:p>
            <a:r>
              <a:rPr lang="en-US" altLang="zh-CN" dirty="0"/>
              <a:t> ♦ </a:t>
            </a:r>
            <a:r>
              <a:rPr lang="en-US" altLang="zh-CN" dirty="0" smtClean="0"/>
              <a:t>calculate the energy difference </a:t>
            </a:r>
            <a:r>
              <a:rPr lang="zh-CN" altLang="en-US" dirty="0" smtClean="0">
                <a:sym typeface="Symbol" pitchFamily="18" charset="2"/>
              </a:rPr>
              <a:t></a:t>
            </a:r>
            <a:r>
              <a:rPr lang="en-US" altLang="zh-CN" dirty="0"/>
              <a:t>H.</a:t>
            </a:r>
          </a:p>
          <a:p>
            <a:endParaRPr lang="en-US" altLang="zh-CN" dirty="0"/>
          </a:p>
          <a:p>
            <a:r>
              <a:rPr lang="en-US" altLang="zh-CN" dirty="0"/>
              <a:t> ♦ </a:t>
            </a:r>
            <a:r>
              <a:rPr lang="en-US" altLang="zh-CN" dirty="0" smtClean="0"/>
              <a:t>calculate the transfer probability</a:t>
            </a:r>
            <a:r>
              <a:rPr lang="zh-CN" altLang="en-US" dirty="0" smtClean="0"/>
              <a:t> </a:t>
            </a:r>
            <a:r>
              <a:rPr lang="en-US" altLang="zh-CN" dirty="0"/>
              <a:t>w.</a:t>
            </a:r>
          </a:p>
          <a:p>
            <a:endParaRPr lang="en-US" altLang="zh-CN" dirty="0"/>
          </a:p>
          <a:p>
            <a:r>
              <a:rPr lang="en-US" altLang="zh-CN" dirty="0"/>
              <a:t> ♦ </a:t>
            </a:r>
            <a:r>
              <a:rPr lang="en-US" altLang="zh-CN" dirty="0" smtClean="0"/>
              <a:t>create uniformly distributed random number</a:t>
            </a:r>
            <a:r>
              <a:rPr lang="zh-CN" altLang="en-US" dirty="0" smtClean="0"/>
              <a:t> </a:t>
            </a:r>
            <a:r>
              <a:rPr lang="zh-CN" altLang="en-US" dirty="0" smtClean="0">
                <a:sym typeface="Symbol" pitchFamily="18" charset="2"/>
              </a:rPr>
              <a:t></a:t>
            </a:r>
            <a:r>
              <a:rPr lang="en-US" altLang="zh-CN" dirty="0">
                <a:sym typeface="Symbol" pitchFamily="18" charset="2"/>
              </a:rPr>
              <a:t> </a:t>
            </a:r>
            <a:r>
              <a:rPr lang="en-US" altLang="zh-CN" dirty="0" smtClean="0"/>
              <a:t>[</a:t>
            </a:r>
            <a:r>
              <a:rPr lang="en-US" altLang="zh-CN" dirty="0"/>
              <a:t>0,1]</a:t>
            </a:r>
          </a:p>
          <a:p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smtClean="0"/>
              <a:t>♦If </a:t>
            </a:r>
            <a:r>
              <a:rPr lang="zh-CN" altLang="en-US" dirty="0" smtClean="0">
                <a:sym typeface="Symbol" pitchFamily="18" charset="2"/>
              </a:rPr>
              <a:t></a:t>
            </a:r>
            <a:r>
              <a:rPr lang="en-US" altLang="zh-CN" dirty="0"/>
              <a:t>&lt;w, </a:t>
            </a:r>
            <a:r>
              <a:rPr lang="en-US" altLang="zh-CN" dirty="0" smtClean="0"/>
              <a:t>flip the spin,  Otherwise, no change. </a:t>
            </a:r>
          </a:p>
          <a:p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smtClean="0"/>
              <a:t>♦Calculate the physical properties.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30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59200" y="260648"/>
            <a:ext cx="8208963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err="1" smtClean="0"/>
              <a:t>Discusssion</a:t>
            </a:r>
            <a:endParaRPr lang="en-US" altLang="zh-CN" sz="2800" b="1" dirty="0"/>
          </a:p>
          <a:p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The choice of lattice point i: could be different.</a:t>
            </a:r>
          </a:p>
          <a:p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Two common approaches are: choose the point following the order of lattice index or randomly choose the point.</a:t>
            </a:r>
          </a:p>
          <a:p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To randomly choose </a:t>
            </a:r>
            <a:r>
              <a:rPr lang="en-US" altLang="zh-CN" sz="2000" dirty="0" err="1" smtClean="0">
                <a:latin typeface="楷体_GB2312" pitchFamily="49" charset="-122"/>
                <a:ea typeface="楷体_GB2312" pitchFamily="49" charset="-122"/>
              </a:rPr>
              <a:t>i</a:t>
            </a:r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, we have to make sure that each lattice point is visited for the same number of times. </a:t>
            </a:r>
          </a:p>
          <a:p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Each</a:t>
            </a:r>
            <a:r>
              <a:rPr lang="zh-CN" altLang="zh-CN" sz="20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zh-CN" sz="2000" dirty="0">
                <a:latin typeface="楷体_GB2312" pitchFamily="49" charset="-122"/>
                <a:ea typeface="楷体_GB2312" pitchFamily="49" charset="-122"/>
              </a:rPr>
              <a:t>Monte Carlo </a:t>
            </a:r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Step (MCS) is that we visit each point once.</a:t>
            </a:r>
          </a:p>
          <a:p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Thousands or millions of steps will be performed in this calculation.</a:t>
            </a:r>
          </a:p>
          <a:p>
            <a:endParaRPr lang="en-US" altLang="zh-CN" sz="20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Since there exists only one spin flip between the current state and the previous state</a:t>
            </a:r>
            <a:r>
              <a:rPr lang="zh-CN" altLang="zh-CN" sz="2000" dirty="0" smtClean="0"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the physical properties are highly correlated</a:t>
            </a:r>
            <a:r>
              <a:rPr lang="zh-CN" altLang="zh-CN" sz="2000" dirty="0" smtClean="0">
                <a:latin typeface="楷体_GB2312" pitchFamily="49" charset="-122"/>
                <a:ea typeface="楷体_GB2312" pitchFamily="49" charset="-122"/>
              </a:rPr>
              <a:t>. </a:t>
            </a:r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Therefore, we don’t have to calculate the physical quantities for each step. </a:t>
            </a:r>
          </a:p>
          <a:p>
            <a:endParaRPr lang="en-US" altLang="zh-CN" sz="20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Energy difference calculation is time consuming. To </a:t>
            </a:r>
            <a:r>
              <a:rPr lang="zh-CN" altLang="zh-CN" sz="2000" dirty="0" smtClean="0">
                <a:latin typeface="楷体_GB2312" pitchFamily="49" charset="-122"/>
                <a:ea typeface="楷体_GB2312" pitchFamily="49" charset="-122"/>
              </a:rPr>
              <a:t>Ising </a:t>
            </a:r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model</a:t>
            </a:r>
            <a:r>
              <a:rPr lang="zh-CN" altLang="zh-CN" sz="2000" dirty="0" smtClean="0"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en-US" altLang="zh-CN" sz="2000" dirty="0" smtClean="0">
                <a:latin typeface="楷体_GB2312" pitchFamily="49" charset="-122"/>
                <a:ea typeface="楷体_GB2312" pitchFamily="49" charset="-122"/>
              </a:rPr>
              <a:t>the energy difference can be only a few values. We can calculate them before the simulation and store them. This is a typical strategy for many MC calculations.</a:t>
            </a:r>
            <a:endParaRPr lang="zh-CN" altLang="zh-CN" sz="2000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28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2 (Due in two weeks after this lecture)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Rewrite the F-L program (which is in java) in the lecture notes (also text book) in </a:t>
            </a:r>
            <a:r>
              <a:rPr lang="en-US" dirty="0" smtClean="0"/>
              <a:t>C/C++ </a:t>
            </a:r>
            <a:r>
              <a:rPr lang="en-US" dirty="0"/>
              <a:t>or Fortran and use the revised program to calculate the inversion of a 4</a:t>
            </a:r>
            <a:r>
              <a:rPr lang="en-US" altLang="zh-CN" dirty="0" smtClean="0"/>
              <a:t>x4</a:t>
            </a:r>
            <a:r>
              <a:rPr lang="en-US" dirty="0" smtClean="0"/>
              <a:t> </a:t>
            </a:r>
            <a:r>
              <a:rPr lang="en-US" dirty="0"/>
              <a:t>matrix (you can just create the 4</a:t>
            </a:r>
            <a:r>
              <a:rPr lang="en-US" dirty="0" smtClean="0"/>
              <a:t>x4 </a:t>
            </a:r>
            <a:r>
              <a:rPr lang="en-US" dirty="0"/>
              <a:t>matrix by yourself).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MC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name: </a:t>
            </a:r>
          </a:p>
          <a:p>
            <a:pPr lvl="1"/>
            <a:r>
              <a:rPr lang="en-US" dirty="0"/>
              <a:t>the resemblance of the technique of playing and recording your results in a real gambling casino</a:t>
            </a:r>
          </a:p>
          <a:p>
            <a:r>
              <a:rPr lang="en-US" dirty="0"/>
              <a:t>Comte de Buffon’s needle problem.</a:t>
            </a:r>
          </a:p>
          <a:p>
            <a:r>
              <a:rPr lang="en-US" dirty="0" err="1"/>
              <a:t>Curant</a:t>
            </a:r>
            <a:r>
              <a:rPr lang="en-US" dirty="0"/>
              <a:t>: random walk and PDE</a:t>
            </a:r>
          </a:p>
          <a:p>
            <a:r>
              <a:rPr lang="en-US" dirty="0"/>
              <a:t>Fermi in 1930: random sampling to calculate the interaction between neutrons and the concentrated materials, the diffusion and the transport of neutrons. </a:t>
            </a:r>
          </a:p>
          <a:p>
            <a:r>
              <a:rPr lang="en-US" dirty="0" err="1"/>
              <a:t>Newmann</a:t>
            </a:r>
            <a:r>
              <a:rPr lang="en-US" dirty="0"/>
              <a:t>, F</a:t>
            </a:r>
            <a:r>
              <a:rPr lang="en-US" altLang="zh-CN" dirty="0"/>
              <a:t>ermi, </a:t>
            </a:r>
            <a:r>
              <a:rPr lang="en-US" altLang="zh-CN" dirty="0" err="1"/>
              <a:t>Ulam</a:t>
            </a:r>
            <a:r>
              <a:rPr lang="en-US" altLang="zh-CN" dirty="0"/>
              <a:t> and Metropolis in the 40’s and 50’s</a:t>
            </a:r>
          </a:p>
          <a:p>
            <a:pPr lvl="1"/>
            <a:r>
              <a:rPr lang="en-US" dirty="0"/>
              <a:t>Rapid progress to solve statistical physics, transport, economical modeling…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Theory and application in statistical physics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Statistical physics:</a:t>
            </a:r>
          </a:p>
          <a:p>
            <a:pPr lvl="1"/>
            <a:r>
              <a:rPr lang="en-US" dirty="0"/>
              <a:t>System with large degrees of freedom</a:t>
            </a:r>
          </a:p>
          <a:p>
            <a:r>
              <a:rPr lang="en-US" dirty="0"/>
              <a:t>A typical problem:</a:t>
            </a:r>
          </a:p>
          <a:p>
            <a:pPr lvl="1"/>
            <a:r>
              <a:rPr lang="en-US" dirty="0"/>
              <a:t>Suppose we know the Hamiltonian, calculate the average macroscopic observables.</a:t>
            </a:r>
          </a:p>
          <a:p>
            <a:r>
              <a:rPr lang="en-US" dirty="0"/>
              <a:t>Example: Magnetic system:</a:t>
            </a:r>
          </a:p>
          <a:p>
            <a:pPr lvl="1"/>
            <a:r>
              <a:rPr lang="en-US" dirty="0" err="1"/>
              <a:t>Ising</a:t>
            </a:r>
            <a:r>
              <a:rPr lang="en-US" dirty="0"/>
              <a:t> model</a:t>
            </a:r>
          </a:p>
          <a:p>
            <a:pPr lvl="1"/>
            <a:r>
              <a:rPr lang="en-US" dirty="0"/>
              <a:t>Ferromagnetic system</a:t>
            </a:r>
          </a:p>
          <a:p>
            <a:pPr lvl="2"/>
            <a:r>
              <a:rPr lang="en-US" dirty="0"/>
              <a:t>Anisotropic along different directions.</a:t>
            </a:r>
          </a:p>
        </p:txBody>
      </p:sp>
    </p:spTree>
    <p:extLst>
      <p:ext uri="{BB962C8B-B14F-4D97-AF65-F5344CB8AC3E}">
        <p14:creationId xmlns:p14="http://schemas.microsoft.com/office/powerpoint/2010/main" val="18491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" y="620340"/>
            <a:ext cx="7509520" cy="9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Here, on a lattice point I, the spin is either point up or down. </a:t>
            </a:r>
          </a:p>
          <a:p>
            <a:r>
              <a:rPr lang="en-US" dirty="0"/>
              <a:t>Exchange energy is only between neighbors. </a:t>
            </a:r>
          </a:p>
          <a:p>
            <a:r>
              <a:rPr lang="en-US" dirty="0"/>
              <a:t>                    I    is the Zeeman energy </a:t>
            </a:r>
          </a:p>
          <a:p>
            <a:endParaRPr lang="en-US" dirty="0"/>
          </a:p>
          <a:p>
            <a:r>
              <a:rPr lang="en-US" dirty="0"/>
              <a:t>However, If the spin direction is in an x-y plane: (</a:t>
            </a:r>
            <a:r>
              <a:rPr lang="en-US" dirty="0" err="1"/>
              <a:t>xy</a:t>
            </a:r>
            <a:r>
              <a:rPr lang="en-US" dirty="0"/>
              <a:t> model)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247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27288"/>
            <a:ext cx="6663258" cy="1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3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spin direction isotropic: (Heisenberg Model)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Many more complex models are possible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7" y="3068960"/>
            <a:ext cx="79819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1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Average</a:t>
            </a:r>
          </a:p>
          <a:p>
            <a:pPr lvl="1"/>
            <a:r>
              <a:rPr lang="en-US" dirty="0"/>
              <a:t>Average energy and magnetism for one degree of freedom: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any observable A(x),</a:t>
            </a:r>
          </a:p>
          <a:p>
            <a:pPr lvl="1"/>
            <a:r>
              <a:rPr lang="en-US" dirty="0"/>
              <a:t> x is a vector in the phase space: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5058519" cy="85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6738"/>
            <a:ext cx="34575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22" y="4736089"/>
            <a:ext cx="6290782" cy="18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normalized Boltzmann term: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is the probability density.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altLang="zh-CN" dirty="0" smtClean="0"/>
              <a:t>What is the unit of probability density?</a:t>
            </a:r>
            <a:endParaRPr lang="en-US" dirty="0"/>
          </a:p>
          <a:p>
            <a:r>
              <a:rPr lang="en-US" dirty="0"/>
              <a:t>However, we don’t know how to calculate the integral.  (N degrees of freedom)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80" y="2348880"/>
            <a:ext cx="5867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7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Sampling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Equilibrium statistical mechanism:</a:t>
            </a:r>
          </a:p>
          <a:p>
            <a:pPr lvl="1"/>
            <a:r>
              <a:rPr lang="en-US" dirty="0"/>
              <a:t>Basic goal:</a:t>
            </a:r>
          </a:p>
          <a:p>
            <a:pPr lvl="2"/>
            <a:r>
              <a:rPr lang="en-US" dirty="0"/>
              <a:t>Calculate  A(x) according to P(x).</a:t>
            </a:r>
          </a:p>
          <a:p>
            <a:pPr lvl="1"/>
            <a:r>
              <a:rPr lang="en-US" dirty="0"/>
              <a:t>Approximate by using a characteristic subset {x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,…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}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</a:t>
            </a:r>
            <a:r>
              <a:rPr lang="en-US" dirty="0"/>
              <a:t>andomly select the points </a:t>
            </a:r>
            <a:r>
              <a:rPr lang="en-US" b="1" i="1" dirty="0"/>
              <a:t>X </a:t>
            </a:r>
            <a:r>
              <a:rPr lang="en-US" dirty="0"/>
              <a:t>from the phase space uniformly (‘simple sampling’)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5852442" cy="205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=\lim_{\delta x \to 0} \frac{p(x\le\xi&lt; x+\delta x)}{\delta x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95.875"/>
  <p:tag name="PICTUREFILESIZE" val="292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(\xi)=\int_{-\infty}^{\infty} (x-E(\xi))^2 f(x) dx 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97.875"/>
  <p:tag name="PICTUREFILESIZE" val="265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im_{n \to \infty} p\{ |\frac{1}{n}\sum_{i=1}^n \xi_i -a| &lt; \epsilon\}=1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78.875"/>
  <p:tag name="PICTUREFILESIZE" val="333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\{\frac{1}{n}\sum_{i=1}^n\xi_i-a &lt; \frac{X_\alpha  \sigma}{\sqrt{n}} \}\rightarrow &#10;\frac{1}{\sqrt{2\pi}} \int_{-\infty}^{X_\alpha} e^{-x^2/2} dx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22.875"/>
  <p:tag name="PICTUREFILESIZE" val="504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bf x}_r)w({\bf x}_r\to{\bf x}_s)=P({\bf x}_s)w({\bf x}_s\to{\bf x}_r)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61"/>
  <p:tag name="PICTUREFILESIZE" val="156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r\to s}=N_r w({\bf x}_r\to{\bf x}_s)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4.75"/>
  <p:tag name="PICTUREFILESIZE" val="93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s\to r}=N_s w({\bf x}_s\to{\bf x}_r)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14.75"/>
  <p:tag name="PICTUREFILESIZE" val="93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 N_{r\to s} =N_r w({\bf x}_s\to{\bf x}_r) [\frac {w({\bf x}_r\to{\bf x}_s)}&#10;{w({\bf x}_s\to{\bf x}_r)}-\frac{N_s}{N_r}]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15"/>
  <p:tag name="PICTUREFILESIZE" val="4494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 N_{r\to s} =N_r w({\bf x}_s\to{\bf x}_r) [\frac {w({\bf x}_r\to{\bf x}_s)}&#10;{w({\bf x}_s\to{\bf x}_r)}-\frac{N_s}{N_r}]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15"/>
  <p:tag name="PICTUREFILESIZE" val="449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 N_{r\to s} =N_r w({\bf x}_s\to{\bf x}_r) [\frac {P({\bf x}_s)}&#10;{P({\bf x}_r)}-\frac{N_s}{N_r}]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61.875"/>
  <p:tag name="PICTUREFILESIZE" val="392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=-J \sum_{nn}s_i s_j -h\sum_i s_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29.875"/>
  <p:tag name="PICTUREFILESIZE" val="204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\le \xi&lt; b)=\int_a^bf(x)dx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1.875"/>
  <p:tag name="PICTUREFILESIZE" val="2399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=\frac{1}{N}\sum_i s_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11.875"/>
  <p:tag name="PICTUREFILESIZE" val="127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i=1}^\infty p_i=1   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94.75"/>
  <p:tag name="PICTUREFILESIZE" val="117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int_{-\infty}^\infty f(x)=1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8.875"/>
  <p:tag name="PICTUREFILESIZE" val="116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=p(\xi \le x) =\int_{-\infty}^xf(x) dx 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98.75"/>
  <p:tag name="PICTUREFILESIZE" val="265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=\frac{dF}{dx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2"/>
  <p:tag name="PICTUREFILESIZE" val="103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E(\xi)=\sum_i x_i p_i 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39.875"/>
  <p:tag name="PICTUREFILESIZE" val="129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E(\xi)=\int_{-\infty}^{\infty} x f(x) dx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98"/>
  <p:tag name="PICTUREFILESIZE" val="177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D(\xi)=\sum_i (x_i-E(\xi))^2 p_i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37.875"/>
  <p:tag name="PICTUREFILESIZE" val="2225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19153</TotalTime>
  <Words>1586</Words>
  <Application>Microsoft Office PowerPoint</Application>
  <PresentationFormat>On-screen Show (4:3)</PresentationFormat>
  <Paragraphs>246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cmsy10</vt:lpstr>
      <vt:lpstr>楷体_GB2312</vt:lpstr>
      <vt:lpstr>宋体</vt:lpstr>
      <vt:lpstr>Arial</vt:lpstr>
      <vt:lpstr>Calibri</vt:lpstr>
      <vt:lpstr>MT Extra</vt:lpstr>
      <vt:lpstr>Symbol</vt:lpstr>
      <vt:lpstr>Office 主题​​</vt:lpstr>
      <vt:lpstr>Computational Physics (Lecture 10) </vt:lpstr>
      <vt:lpstr>Monte Carlo Simulations</vt:lpstr>
      <vt:lpstr>Brief History of MC</vt:lpstr>
      <vt:lpstr>Theory and application in statistical physics</vt:lpstr>
      <vt:lpstr>PowerPoint Presentation</vt:lpstr>
      <vt:lpstr>PowerPoint Presentation</vt:lpstr>
      <vt:lpstr>PowerPoint Presentation</vt:lpstr>
      <vt:lpstr>PowerPoint Presentation</vt:lpstr>
      <vt:lpstr>Simple Sampling</vt:lpstr>
      <vt:lpstr>Random Walk</vt:lpstr>
      <vt:lpstr>PowerPoint Presentation</vt:lpstr>
      <vt:lpstr>Self-avoiding walks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2 (Due in two weeks after this lecture)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 </cp:lastModifiedBy>
  <cp:revision>303</cp:revision>
  <dcterms:created xsi:type="dcterms:W3CDTF">2014-01-05T10:31:17Z</dcterms:created>
  <dcterms:modified xsi:type="dcterms:W3CDTF">2022-10-11T06:20:28Z</dcterms:modified>
</cp:coreProperties>
</file>